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5848D0-9AAB-451D-A2DA-9E26AA129052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5631B3B1-6E11-4024-968C-034566CCBC4C}">
      <dgm:prSet/>
      <dgm:spPr>
        <a:solidFill>
          <a:srgbClr val="FFFF00"/>
        </a:solidFill>
      </dgm:spPr>
      <dgm:t>
        <a:bodyPr/>
        <a:lstStyle/>
        <a:p>
          <a:r>
            <a:rPr lang="en-GB" b="1" i="1" dirty="0" smtClean="0">
              <a:solidFill>
                <a:schemeClr val="tx1"/>
              </a:solidFill>
            </a:rPr>
            <a:t>Driver and Ballard</a:t>
          </a:r>
          <a:r>
            <a:rPr lang="en-GB" dirty="0" smtClean="0">
              <a:solidFill>
                <a:schemeClr val="tx1"/>
              </a:solidFill>
            </a:rPr>
            <a:t> found that Asian children did particularly well because of the strong emphasis of the family on educational success</a:t>
          </a:r>
          <a:endParaRPr lang="en-GB" dirty="0">
            <a:solidFill>
              <a:schemeClr val="tx1"/>
            </a:solidFill>
          </a:endParaRPr>
        </a:p>
      </dgm:t>
    </dgm:pt>
    <dgm:pt modelId="{4C104FB1-7F28-4E38-B6B4-18009456BA11}" type="parTrans" cxnId="{B0A857D8-28F5-47EB-9FC2-FF0A86C017B4}">
      <dgm:prSet/>
      <dgm:spPr/>
      <dgm:t>
        <a:bodyPr/>
        <a:lstStyle/>
        <a:p>
          <a:endParaRPr lang="en-GB"/>
        </a:p>
      </dgm:t>
    </dgm:pt>
    <dgm:pt modelId="{B2162D4B-46FD-408F-9E60-159CB9226657}" type="sibTrans" cxnId="{B0A857D8-28F5-47EB-9FC2-FF0A86C017B4}">
      <dgm:prSet/>
      <dgm:spPr/>
      <dgm:t>
        <a:bodyPr/>
        <a:lstStyle/>
        <a:p>
          <a:endParaRPr lang="en-GB"/>
        </a:p>
      </dgm:t>
    </dgm:pt>
    <dgm:pt modelId="{A00C1767-1133-49F4-B131-A125F2E2F297}">
      <dgm:prSet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n-GB" dirty="0" smtClean="0">
              <a:solidFill>
                <a:schemeClr val="tx1"/>
              </a:solidFill>
            </a:rPr>
            <a:t>They discovered that Asian families were prepared to make sacrifices for the successes of their children in the system. </a:t>
          </a:r>
          <a:endParaRPr lang="en-GB" dirty="0">
            <a:solidFill>
              <a:schemeClr val="tx1"/>
            </a:solidFill>
          </a:endParaRPr>
        </a:p>
      </dgm:t>
    </dgm:pt>
    <dgm:pt modelId="{2A9C63EF-23E8-4AAE-B258-E44F0BFBE869}" type="parTrans" cxnId="{DC97FB3C-2D5D-437F-90CF-195E39980394}">
      <dgm:prSet/>
      <dgm:spPr/>
      <dgm:t>
        <a:bodyPr/>
        <a:lstStyle/>
        <a:p>
          <a:endParaRPr lang="en-GB"/>
        </a:p>
      </dgm:t>
    </dgm:pt>
    <dgm:pt modelId="{34206F9D-6535-45BC-9A73-2D96B499F09C}" type="sibTrans" cxnId="{DC97FB3C-2D5D-437F-90CF-195E39980394}">
      <dgm:prSet/>
      <dgm:spPr/>
      <dgm:t>
        <a:bodyPr/>
        <a:lstStyle/>
        <a:p>
          <a:endParaRPr lang="en-GB"/>
        </a:p>
      </dgm:t>
    </dgm:pt>
    <dgm:pt modelId="{67D1F688-2747-4DE3-8C37-8B879C246B0A}">
      <dgm:prSet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en-GB" dirty="0" smtClean="0">
              <a:solidFill>
                <a:schemeClr val="tx1"/>
              </a:solidFill>
            </a:rPr>
            <a:t>The Swann Report argue that the Asian family structure was more tight knit than those of either whites or Afro-Caribbean’s</a:t>
          </a:r>
          <a:endParaRPr lang="en-GB" dirty="0">
            <a:solidFill>
              <a:schemeClr val="tx1"/>
            </a:solidFill>
          </a:endParaRPr>
        </a:p>
      </dgm:t>
    </dgm:pt>
    <dgm:pt modelId="{5558DD5D-5AF3-4CE2-A578-9D11E72ACD76}" type="parTrans" cxnId="{F2358151-F9DD-46AB-B64C-9C1B85808C84}">
      <dgm:prSet/>
      <dgm:spPr/>
      <dgm:t>
        <a:bodyPr/>
        <a:lstStyle/>
        <a:p>
          <a:endParaRPr lang="en-GB"/>
        </a:p>
      </dgm:t>
    </dgm:pt>
    <dgm:pt modelId="{17A2535A-06F1-4870-8E2F-A10CA056163A}" type="sibTrans" cxnId="{F2358151-F9DD-46AB-B64C-9C1B85808C84}">
      <dgm:prSet/>
      <dgm:spPr/>
      <dgm:t>
        <a:bodyPr/>
        <a:lstStyle/>
        <a:p>
          <a:endParaRPr lang="en-GB"/>
        </a:p>
      </dgm:t>
    </dgm:pt>
    <dgm:pt modelId="{A1071A05-CAA4-4506-BA13-7D9EEAFDA56E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GB" dirty="0" smtClean="0">
              <a:solidFill>
                <a:schemeClr val="tx1"/>
              </a:solidFill>
            </a:rPr>
            <a:t>and that this may be responsible for higher achievement. </a:t>
          </a:r>
          <a:endParaRPr lang="en-GB" dirty="0">
            <a:solidFill>
              <a:schemeClr val="tx1"/>
            </a:solidFill>
          </a:endParaRPr>
        </a:p>
      </dgm:t>
    </dgm:pt>
    <dgm:pt modelId="{5C6B2EB6-AB58-44A3-A88E-E789A69FDBB8}" type="parTrans" cxnId="{0128757B-8492-47E0-A522-7CB922803D92}">
      <dgm:prSet/>
      <dgm:spPr/>
      <dgm:t>
        <a:bodyPr/>
        <a:lstStyle/>
        <a:p>
          <a:endParaRPr lang="en-GB"/>
        </a:p>
      </dgm:t>
    </dgm:pt>
    <dgm:pt modelId="{6E7C76A4-FF7D-44ED-8A50-CAD3A0EA14DB}" type="sibTrans" cxnId="{0128757B-8492-47E0-A522-7CB922803D92}">
      <dgm:prSet/>
      <dgm:spPr/>
      <dgm:t>
        <a:bodyPr/>
        <a:lstStyle/>
        <a:p>
          <a:endParaRPr lang="en-GB"/>
        </a:p>
      </dgm:t>
    </dgm:pt>
    <dgm:pt modelId="{A42AE4FA-158C-4525-B2A3-43DE1E7F879E}" type="pres">
      <dgm:prSet presAssocID="{465848D0-9AAB-451D-A2DA-9E26AA12905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71446755-78B1-46BF-BD92-AD29F4815196}" type="pres">
      <dgm:prSet presAssocID="{5631B3B1-6E11-4024-968C-034566CCBC4C}" presName="node" presStyleLbl="node1" presStyleIdx="0" presStyleCnt="4" custScaleX="9343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0AEADB7-26C5-402B-97B4-667D5402D9CE}" type="pres">
      <dgm:prSet presAssocID="{B2162D4B-46FD-408F-9E60-159CB9226657}" presName="sibTrans" presStyleCnt="0"/>
      <dgm:spPr/>
    </dgm:pt>
    <dgm:pt modelId="{4B347634-B990-4816-BA84-BC646BDB904A}" type="pres">
      <dgm:prSet presAssocID="{A00C1767-1133-49F4-B131-A125F2E2F297}" presName="node" presStyleLbl="node1" presStyleIdx="1" presStyleCnt="4" custScaleX="91848" custScaleY="10025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A8CFBE4-5C11-4CAA-B498-E0FF22065D6F}" type="pres">
      <dgm:prSet presAssocID="{34206F9D-6535-45BC-9A73-2D96B499F09C}" presName="sibTrans" presStyleCnt="0"/>
      <dgm:spPr/>
    </dgm:pt>
    <dgm:pt modelId="{A66DE033-5BA0-4C20-B7C0-FBA0290D5FEC}" type="pres">
      <dgm:prSet presAssocID="{67D1F688-2747-4DE3-8C37-8B879C246B0A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C7D2622-0989-405F-8562-51A583303B89}" type="pres">
      <dgm:prSet presAssocID="{17A2535A-06F1-4870-8E2F-A10CA056163A}" presName="sibTrans" presStyleCnt="0"/>
      <dgm:spPr/>
    </dgm:pt>
    <dgm:pt modelId="{B133F89A-344E-4A80-856D-56C54322866D}" type="pres">
      <dgm:prSet presAssocID="{A1071A05-CAA4-4506-BA13-7D9EEAFDA56E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B0A857D8-28F5-47EB-9FC2-FF0A86C017B4}" srcId="{465848D0-9AAB-451D-A2DA-9E26AA129052}" destId="{5631B3B1-6E11-4024-968C-034566CCBC4C}" srcOrd="0" destOrd="0" parTransId="{4C104FB1-7F28-4E38-B6B4-18009456BA11}" sibTransId="{B2162D4B-46FD-408F-9E60-159CB9226657}"/>
    <dgm:cxn modelId="{F2358151-F9DD-46AB-B64C-9C1B85808C84}" srcId="{465848D0-9AAB-451D-A2DA-9E26AA129052}" destId="{67D1F688-2747-4DE3-8C37-8B879C246B0A}" srcOrd="2" destOrd="0" parTransId="{5558DD5D-5AF3-4CE2-A578-9D11E72ACD76}" sibTransId="{17A2535A-06F1-4870-8E2F-A10CA056163A}"/>
    <dgm:cxn modelId="{0B18AFA2-4597-4877-A0E3-690F89DF4D94}" type="presOf" srcId="{A00C1767-1133-49F4-B131-A125F2E2F297}" destId="{4B347634-B990-4816-BA84-BC646BDB904A}" srcOrd="0" destOrd="0" presId="urn:microsoft.com/office/officeart/2005/8/layout/default"/>
    <dgm:cxn modelId="{D13A28D2-745E-498F-8E47-2176B6FB940A}" type="presOf" srcId="{A1071A05-CAA4-4506-BA13-7D9EEAFDA56E}" destId="{B133F89A-344E-4A80-856D-56C54322866D}" srcOrd="0" destOrd="0" presId="urn:microsoft.com/office/officeart/2005/8/layout/default"/>
    <dgm:cxn modelId="{0128757B-8492-47E0-A522-7CB922803D92}" srcId="{465848D0-9AAB-451D-A2DA-9E26AA129052}" destId="{A1071A05-CAA4-4506-BA13-7D9EEAFDA56E}" srcOrd="3" destOrd="0" parTransId="{5C6B2EB6-AB58-44A3-A88E-E789A69FDBB8}" sibTransId="{6E7C76A4-FF7D-44ED-8A50-CAD3A0EA14DB}"/>
    <dgm:cxn modelId="{DC97FB3C-2D5D-437F-90CF-195E39980394}" srcId="{465848D0-9AAB-451D-A2DA-9E26AA129052}" destId="{A00C1767-1133-49F4-B131-A125F2E2F297}" srcOrd="1" destOrd="0" parTransId="{2A9C63EF-23E8-4AAE-B258-E44F0BFBE869}" sibTransId="{34206F9D-6535-45BC-9A73-2D96B499F09C}"/>
    <dgm:cxn modelId="{2EBCABE3-B494-4957-9FBE-E180DACB2CA5}" type="presOf" srcId="{5631B3B1-6E11-4024-968C-034566CCBC4C}" destId="{71446755-78B1-46BF-BD92-AD29F4815196}" srcOrd="0" destOrd="0" presId="urn:microsoft.com/office/officeart/2005/8/layout/default"/>
    <dgm:cxn modelId="{53248B1A-CD99-4124-9E80-DD3D9DD07C5C}" type="presOf" srcId="{67D1F688-2747-4DE3-8C37-8B879C246B0A}" destId="{A66DE033-5BA0-4C20-B7C0-FBA0290D5FEC}" srcOrd="0" destOrd="0" presId="urn:microsoft.com/office/officeart/2005/8/layout/default"/>
    <dgm:cxn modelId="{08B2919E-777D-47FE-A9A2-B0452C88350A}" type="presOf" srcId="{465848D0-9AAB-451D-A2DA-9E26AA129052}" destId="{A42AE4FA-158C-4525-B2A3-43DE1E7F879E}" srcOrd="0" destOrd="0" presId="urn:microsoft.com/office/officeart/2005/8/layout/default"/>
    <dgm:cxn modelId="{AC2358DE-9B8A-4CC0-83C2-6FEB15ED6A3D}" type="presParOf" srcId="{A42AE4FA-158C-4525-B2A3-43DE1E7F879E}" destId="{71446755-78B1-46BF-BD92-AD29F4815196}" srcOrd="0" destOrd="0" presId="urn:microsoft.com/office/officeart/2005/8/layout/default"/>
    <dgm:cxn modelId="{3E7FD6E3-5F59-4736-B7F6-6B24AD4F14FF}" type="presParOf" srcId="{A42AE4FA-158C-4525-B2A3-43DE1E7F879E}" destId="{10AEADB7-26C5-402B-97B4-667D5402D9CE}" srcOrd="1" destOrd="0" presId="urn:microsoft.com/office/officeart/2005/8/layout/default"/>
    <dgm:cxn modelId="{45DA4062-9B37-437D-AF8D-C7E6DE3EC491}" type="presParOf" srcId="{A42AE4FA-158C-4525-B2A3-43DE1E7F879E}" destId="{4B347634-B990-4816-BA84-BC646BDB904A}" srcOrd="2" destOrd="0" presId="urn:microsoft.com/office/officeart/2005/8/layout/default"/>
    <dgm:cxn modelId="{DAEE7C42-DFC0-4833-83C3-5D647F6E78E9}" type="presParOf" srcId="{A42AE4FA-158C-4525-B2A3-43DE1E7F879E}" destId="{EA8CFBE4-5C11-4CAA-B498-E0FF22065D6F}" srcOrd="3" destOrd="0" presId="urn:microsoft.com/office/officeart/2005/8/layout/default"/>
    <dgm:cxn modelId="{EDE6B1AA-EE3A-4627-B189-8A518BFEA444}" type="presParOf" srcId="{A42AE4FA-158C-4525-B2A3-43DE1E7F879E}" destId="{A66DE033-5BA0-4C20-B7C0-FBA0290D5FEC}" srcOrd="4" destOrd="0" presId="urn:microsoft.com/office/officeart/2005/8/layout/default"/>
    <dgm:cxn modelId="{F8787C2A-4A2C-4B2C-BFD7-3BBA6EF7162A}" type="presParOf" srcId="{A42AE4FA-158C-4525-B2A3-43DE1E7F879E}" destId="{6C7D2622-0989-405F-8562-51A583303B89}" srcOrd="5" destOrd="0" presId="urn:microsoft.com/office/officeart/2005/8/layout/default"/>
    <dgm:cxn modelId="{0513807D-9B53-4114-B73E-BE273E5B828E}" type="presParOf" srcId="{A42AE4FA-158C-4525-B2A3-43DE1E7F879E}" destId="{B133F89A-344E-4A80-856D-56C54322866D}" srcOrd="6" destOrd="0" presId="urn:microsoft.com/office/officeart/2005/8/layout/default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1446755-78B1-46BF-BD92-AD29F4815196}">
      <dsp:nvSpPr>
        <dsp:cNvPr id="0" name=""/>
        <dsp:cNvSpPr/>
      </dsp:nvSpPr>
      <dsp:spPr>
        <a:xfrm>
          <a:off x="476234" y="2966"/>
          <a:ext cx="2916781" cy="1872953"/>
        </a:xfrm>
        <a:prstGeom prst="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i="1" kern="1200" dirty="0" smtClean="0">
              <a:solidFill>
                <a:schemeClr val="tx1"/>
              </a:solidFill>
            </a:rPr>
            <a:t>Driver and Ballard</a:t>
          </a:r>
          <a:r>
            <a:rPr lang="en-GB" sz="2000" kern="1200" dirty="0" smtClean="0">
              <a:solidFill>
                <a:schemeClr val="tx1"/>
              </a:solidFill>
            </a:rPr>
            <a:t> found that Asian children did particularly well because of the strong emphasis of the family on educational success</a:t>
          </a:r>
          <a:endParaRPr lang="en-GB" sz="2000" kern="1200" dirty="0">
            <a:solidFill>
              <a:schemeClr val="tx1"/>
            </a:solidFill>
          </a:endParaRPr>
        </a:p>
      </dsp:txBody>
      <dsp:txXfrm>
        <a:off x="476234" y="2966"/>
        <a:ext cx="2916781" cy="1872953"/>
      </dsp:txXfrm>
    </dsp:sp>
    <dsp:sp modelId="{4B347634-B990-4816-BA84-BC646BDB904A}">
      <dsp:nvSpPr>
        <dsp:cNvPr id="0" name=""/>
        <dsp:cNvSpPr/>
      </dsp:nvSpPr>
      <dsp:spPr>
        <a:xfrm>
          <a:off x="3705175" y="569"/>
          <a:ext cx="2867117" cy="1877748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>
              <a:solidFill>
                <a:schemeClr val="tx1"/>
              </a:solidFill>
            </a:rPr>
            <a:t>They discovered that Asian families were prepared to make sacrifices for the successes of their children in the system. </a:t>
          </a:r>
          <a:endParaRPr lang="en-GB" sz="2000" kern="1200" dirty="0">
            <a:solidFill>
              <a:schemeClr val="tx1"/>
            </a:solidFill>
          </a:endParaRPr>
        </a:p>
      </dsp:txBody>
      <dsp:txXfrm>
        <a:off x="3705175" y="569"/>
        <a:ext cx="2867117" cy="1877748"/>
      </dsp:txXfrm>
    </dsp:sp>
    <dsp:sp modelId="{A66DE033-5BA0-4C20-B7C0-FBA0290D5FEC}">
      <dsp:nvSpPr>
        <dsp:cNvPr id="0" name=""/>
        <dsp:cNvSpPr/>
      </dsp:nvSpPr>
      <dsp:spPr>
        <a:xfrm>
          <a:off x="246595" y="2190476"/>
          <a:ext cx="3121589" cy="1872953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>
              <a:solidFill>
                <a:schemeClr val="tx1"/>
              </a:solidFill>
            </a:rPr>
            <a:t>The Swann Report argue that the Asian family structure was more tight knit than those of either whites or Afro-Caribbean’s</a:t>
          </a:r>
          <a:endParaRPr lang="en-GB" sz="2000" kern="1200" dirty="0">
            <a:solidFill>
              <a:schemeClr val="tx1"/>
            </a:solidFill>
          </a:endParaRPr>
        </a:p>
      </dsp:txBody>
      <dsp:txXfrm>
        <a:off x="246595" y="2190476"/>
        <a:ext cx="3121589" cy="1872953"/>
      </dsp:txXfrm>
    </dsp:sp>
    <dsp:sp modelId="{B133F89A-344E-4A80-856D-56C54322866D}">
      <dsp:nvSpPr>
        <dsp:cNvPr id="0" name=""/>
        <dsp:cNvSpPr/>
      </dsp:nvSpPr>
      <dsp:spPr>
        <a:xfrm>
          <a:off x="3680343" y="2190476"/>
          <a:ext cx="3121589" cy="1872953"/>
        </a:xfrm>
        <a:prstGeom prst="rect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>
              <a:solidFill>
                <a:schemeClr val="tx1"/>
              </a:solidFill>
            </a:rPr>
            <a:t>and that this may be responsible for higher achievement. </a:t>
          </a:r>
          <a:endParaRPr lang="en-GB" sz="2000" kern="1200" dirty="0">
            <a:solidFill>
              <a:schemeClr val="tx1"/>
            </a:solidFill>
          </a:endParaRPr>
        </a:p>
      </dsp:txBody>
      <dsp:txXfrm>
        <a:off x="3680343" y="2190476"/>
        <a:ext cx="3121589" cy="18729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A1ED6-041A-49F0-9665-F13944214DA6}" type="datetimeFigureOut">
              <a:rPr lang="en-US" smtClean="0"/>
              <a:pPr/>
              <a:t>11/26/2009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BC816-E0E8-46A1-8292-D0F2E7DE9B9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A1ED6-041A-49F0-9665-F13944214DA6}" type="datetimeFigureOut">
              <a:rPr lang="en-US" smtClean="0"/>
              <a:pPr/>
              <a:t>11/26/2009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BC816-E0E8-46A1-8292-D0F2E7DE9B9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A1ED6-041A-49F0-9665-F13944214DA6}" type="datetimeFigureOut">
              <a:rPr lang="en-US" smtClean="0"/>
              <a:pPr/>
              <a:t>11/26/2009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BC816-E0E8-46A1-8292-D0F2E7DE9B9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A1ED6-041A-49F0-9665-F13944214DA6}" type="datetimeFigureOut">
              <a:rPr lang="en-US" smtClean="0"/>
              <a:pPr/>
              <a:t>11/26/2009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BC816-E0E8-46A1-8292-D0F2E7DE9B9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A1ED6-041A-49F0-9665-F13944214DA6}" type="datetimeFigureOut">
              <a:rPr lang="en-US" smtClean="0"/>
              <a:pPr/>
              <a:t>11/26/2009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BC816-E0E8-46A1-8292-D0F2E7DE9B9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A1ED6-041A-49F0-9665-F13944214DA6}" type="datetimeFigureOut">
              <a:rPr lang="en-US" smtClean="0"/>
              <a:pPr/>
              <a:t>11/26/2009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BC816-E0E8-46A1-8292-D0F2E7DE9B9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A1ED6-041A-49F0-9665-F13944214DA6}" type="datetimeFigureOut">
              <a:rPr lang="en-US" smtClean="0"/>
              <a:pPr/>
              <a:t>11/26/2009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BC816-E0E8-46A1-8292-D0F2E7DE9B9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A1ED6-041A-49F0-9665-F13944214DA6}" type="datetimeFigureOut">
              <a:rPr lang="en-US" smtClean="0"/>
              <a:pPr/>
              <a:t>11/26/2009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BC816-E0E8-46A1-8292-D0F2E7DE9B9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A1ED6-041A-49F0-9665-F13944214DA6}" type="datetimeFigureOut">
              <a:rPr lang="en-US" smtClean="0"/>
              <a:pPr/>
              <a:t>11/26/2009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BC816-E0E8-46A1-8292-D0F2E7DE9B9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A1ED6-041A-49F0-9665-F13944214DA6}" type="datetimeFigureOut">
              <a:rPr lang="en-US" smtClean="0"/>
              <a:pPr/>
              <a:t>11/26/2009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BC816-E0E8-46A1-8292-D0F2E7DE9B9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A1ED6-041A-49F0-9665-F13944214DA6}" type="datetimeFigureOut">
              <a:rPr lang="en-US" smtClean="0"/>
              <a:pPr/>
              <a:t>11/26/2009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BC816-E0E8-46A1-8292-D0F2E7DE9B9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A1ED6-041A-49F0-9665-F13944214DA6}" type="datetimeFigureOut">
              <a:rPr lang="en-US" smtClean="0"/>
              <a:pPr/>
              <a:t>11/26/2009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3BC816-E0E8-46A1-8292-D0F2E7DE9B9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u="sng" dirty="0" smtClean="0"/>
              <a:t>Ethnicity and achievement </a:t>
            </a:r>
            <a:endParaRPr lang="en-GB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en-GB" b="1" u="sng" dirty="0" smtClean="0">
                <a:solidFill>
                  <a:schemeClr val="tx1"/>
                </a:solidFill>
              </a:rPr>
              <a:t>Learning objective</a:t>
            </a:r>
            <a:r>
              <a:rPr lang="en-GB" dirty="0" smtClean="0">
                <a:solidFill>
                  <a:schemeClr val="tx1"/>
                </a:solidFill>
              </a:rPr>
              <a:t>: To revise the area of ethnicity and attainment in Education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u="sng" dirty="0" smtClean="0"/>
              <a:t>Under achievement and race 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b="1" dirty="0"/>
              <a:t> </a:t>
            </a:r>
            <a:endParaRPr lang="en-GB" dirty="0"/>
          </a:p>
          <a:p>
            <a:pPr>
              <a:buNone/>
            </a:pPr>
            <a:r>
              <a:rPr lang="en-GB" dirty="0"/>
              <a:t> </a:t>
            </a:r>
          </a:p>
          <a:p>
            <a:endParaRPr lang="en-GB" dirty="0"/>
          </a:p>
        </p:txBody>
      </p:sp>
      <p:sp>
        <p:nvSpPr>
          <p:cNvPr id="4" name="Rounded Rectangle 3"/>
          <p:cNvSpPr/>
          <p:nvPr/>
        </p:nvSpPr>
        <p:spPr>
          <a:xfrm>
            <a:off x="2285984" y="1428736"/>
            <a:ext cx="4857784" cy="442915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000" b="1" i="1" dirty="0" smtClean="0">
                <a:solidFill>
                  <a:schemeClr val="tx1"/>
                </a:solidFill>
              </a:rPr>
              <a:t>The Swann Report</a:t>
            </a:r>
            <a:r>
              <a:rPr lang="en-GB" sz="2000" dirty="0" smtClean="0">
                <a:solidFill>
                  <a:schemeClr val="tx1"/>
                </a:solidFill>
              </a:rPr>
              <a:t>, 1985, found very significant differences between the results of pupils of Afro-Caribbean origin and those of whites. Only 5% of children from Afro-Caribbean origin obtained an A’ Level, and less than 1% went to university. Those of Asian origin had similar success levels to whites, though those of Bangladeshi origins had the worst performances of all groups in the education system.</a:t>
            </a:r>
            <a:endParaRPr lang="en-GB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u="sng" dirty="0" smtClean="0"/>
              <a:t>Language and cultural differences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b="1" dirty="0"/>
              <a:t> </a:t>
            </a:r>
            <a:endParaRPr lang="en-GB" dirty="0"/>
          </a:p>
          <a:p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1928794" y="1285860"/>
            <a:ext cx="5643602" cy="4071966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dirty="0" smtClean="0">
                <a:solidFill>
                  <a:schemeClr val="tx1"/>
                </a:solidFill>
              </a:rPr>
              <a:t>Where the home background is not English or is a variation of English, it is claimed that this may hold back the pupil. However, the </a:t>
            </a:r>
            <a:r>
              <a:rPr lang="en-GB" b="1" i="1" dirty="0" smtClean="0">
                <a:solidFill>
                  <a:schemeClr val="tx1"/>
                </a:solidFill>
              </a:rPr>
              <a:t>Swann Report</a:t>
            </a:r>
            <a:r>
              <a:rPr lang="en-GB" b="1" dirty="0" smtClean="0">
                <a:solidFill>
                  <a:schemeClr val="tx1"/>
                </a:solidFill>
              </a:rPr>
              <a:t> found that this was only a significant factor in a small number of cases – primarily for Bangladeshi children.</a:t>
            </a:r>
            <a:endParaRPr lang="en-GB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u="sng" dirty="0" smtClean="0"/>
              <a:t>Family and Socialisation 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/>
          </a:p>
          <a:p>
            <a:pPr>
              <a:buNone/>
            </a:pPr>
            <a:r>
              <a:rPr lang="en-GB" dirty="0" smtClean="0"/>
              <a:t>  </a:t>
            </a:r>
            <a:endParaRPr lang="en-GB" dirty="0"/>
          </a:p>
          <a:p>
            <a:endParaRPr lang="en-GB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1524000" y="1397000"/>
          <a:ext cx="704852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u="sng" dirty="0" smtClean="0"/>
              <a:t>Race inside schools 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77500" lnSpcReduction="20000"/>
          </a:bodyPr>
          <a:lstStyle/>
          <a:p>
            <a:endParaRPr lang="en-GB" dirty="0"/>
          </a:p>
          <a:p>
            <a:r>
              <a:rPr lang="en-GB" b="1" i="1" dirty="0" err="1"/>
              <a:t>Brah</a:t>
            </a:r>
            <a:r>
              <a:rPr lang="en-GB" b="1" i="1" dirty="0"/>
              <a:t> and </a:t>
            </a:r>
            <a:r>
              <a:rPr lang="en-GB" b="1" i="1" dirty="0" err="1"/>
              <a:t>Ninhas</a:t>
            </a:r>
            <a:r>
              <a:rPr lang="en-GB" dirty="0"/>
              <a:t> claim that teachers expect Asians to be industrious and courteous </a:t>
            </a:r>
            <a:r>
              <a:rPr lang="en-GB" dirty="0" smtClean="0"/>
              <a:t>, </a:t>
            </a:r>
            <a:r>
              <a:rPr lang="en-GB" dirty="0"/>
              <a:t>but Asian girls are often overlooked by teachers as they are regarded as ‘passive’.</a:t>
            </a:r>
          </a:p>
          <a:p>
            <a:pPr>
              <a:buNone/>
            </a:pPr>
            <a:r>
              <a:rPr lang="en-GB" dirty="0"/>
              <a:t> </a:t>
            </a:r>
          </a:p>
          <a:p>
            <a:r>
              <a:rPr lang="en-GB" b="1" i="1" dirty="0"/>
              <a:t>Fuller </a:t>
            </a:r>
            <a:r>
              <a:rPr lang="en-GB" dirty="0"/>
              <a:t>studied black girls in a London comprehensive, and although they were academically successful, and not overtly anti-school, they were not interested in attaining a good reputation with the teachers. Fuller also suggests that what was more important to them was their identity as female and black, rather than successful and attentive pupils.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2200" b="1" u="sng" dirty="0"/>
              <a:t>Reasons for the relatively better performance of Asians compared to children of Afro-Caribbean origin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70000" lnSpcReduction="20000"/>
          </a:bodyPr>
          <a:lstStyle/>
          <a:p>
            <a:pPr lvl="0"/>
            <a:r>
              <a:rPr lang="en-GB" b="1" dirty="0"/>
              <a:t>Family background-</a:t>
            </a:r>
            <a:r>
              <a:rPr lang="en-GB" dirty="0"/>
              <a:t> there is generally a very great stress in the Asian family on obtaining good qualifications. The Asian family is very close knit and provides an exceptionally stable background for study.</a:t>
            </a:r>
          </a:p>
          <a:p>
            <a:pPr lvl="0"/>
            <a:r>
              <a:rPr lang="en-GB" b="1" dirty="0"/>
              <a:t>Rejection of racism</a:t>
            </a:r>
            <a:r>
              <a:rPr lang="en-GB" dirty="0"/>
              <a:t> – just as Asians face racism as much as Afro-Caribbean children, they seem better able to reject it. It has been suggested that this is because they have a greater sense of cultural identity than those of Afro-Caribbean origin. They have managed to retain a sense of community and independence of culture which makes them sure of their own worth.</a:t>
            </a:r>
          </a:p>
          <a:p>
            <a:pPr lvl="0"/>
            <a:r>
              <a:rPr lang="en-GB" b="1" dirty="0"/>
              <a:t>Children of African Asian backgrounds</a:t>
            </a:r>
            <a:r>
              <a:rPr lang="en-GB" dirty="0"/>
              <a:t> – these generally have middle class educated parents who have professional jobs in Africa before coming to Britain. They therefore receive all the advantages of middle-class white children.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Complete the table by filling out what the following areas cover within ethnicity and education</a:t>
            </a:r>
          </a:p>
          <a:p>
            <a:endParaRPr lang="en-GB" dirty="0"/>
          </a:p>
          <a:p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071538" y="3500438"/>
          <a:ext cx="6096000" cy="23133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Family background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chemeClr val="tx1"/>
                          </a:solidFill>
                        </a:rPr>
                        <a:t>Rejection of racism</a:t>
                      </a:r>
                      <a:endParaRPr lang="en-GB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err="1" smtClean="0">
                          <a:solidFill>
                            <a:schemeClr val="tx1"/>
                          </a:solidFill>
                        </a:rPr>
                        <a:t>Brah</a:t>
                      </a:r>
                      <a:r>
                        <a:rPr lang="en-GB" b="1" dirty="0" smtClean="0">
                          <a:solidFill>
                            <a:schemeClr val="tx1"/>
                          </a:solidFill>
                        </a:rPr>
                        <a:t> and </a:t>
                      </a:r>
                      <a:r>
                        <a:rPr lang="en-GB" b="1" dirty="0" err="1" smtClean="0">
                          <a:solidFill>
                            <a:schemeClr val="tx1"/>
                          </a:solidFill>
                        </a:rPr>
                        <a:t>Ninhas</a:t>
                      </a:r>
                      <a:endParaRPr lang="en-GB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459116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chemeClr val="tx1"/>
                          </a:solidFill>
                        </a:rPr>
                        <a:t>Fuller</a:t>
                      </a:r>
                      <a:endParaRPr lang="en-GB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chemeClr val="tx1"/>
                          </a:solidFill>
                        </a:rPr>
                        <a:t>Driver and Ballard</a:t>
                      </a:r>
                      <a:endParaRPr lang="en-GB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GB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/>
              <a:t>Tasks 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Complete the following exam based question:</a:t>
            </a:r>
          </a:p>
          <a:p>
            <a:endParaRPr lang="en-GB" dirty="0"/>
          </a:p>
          <a:p>
            <a:r>
              <a:rPr lang="en-GB" dirty="0" smtClean="0">
                <a:solidFill>
                  <a:srgbClr val="FF0000"/>
                </a:solidFill>
              </a:rPr>
              <a:t>Evaluate the idea that the family background is the most important aspect in explaining why ethnic minorities underachieve at school.  (10 marks)</a:t>
            </a:r>
            <a:endParaRPr lang="en-GB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2200" b="1" dirty="0" smtClean="0">
                <a:solidFill>
                  <a:srgbClr val="FF0000"/>
                </a:solidFill>
              </a:rPr>
              <a:t>Evaluate the idea that the family background is the most important aspect in explaining why ethnic minorities underachieve at school.  (10 marks)</a:t>
            </a:r>
            <a:r>
              <a:rPr lang="en-GB" b="1" dirty="0" smtClean="0">
                <a:solidFill>
                  <a:srgbClr val="FF0000"/>
                </a:solidFill>
              </a:rPr>
              <a:t/>
            </a:r>
            <a:br>
              <a:rPr lang="en-GB" b="1" dirty="0" smtClean="0">
                <a:solidFill>
                  <a:srgbClr val="FF0000"/>
                </a:solidFill>
              </a:rPr>
            </a:br>
            <a:endParaRPr lang="en-GB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00034" y="1357298"/>
          <a:ext cx="8143932" cy="347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029132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For 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Against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Explain how the Asian</a:t>
                      </a:r>
                      <a:r>
                        <a:rPr lang="en-GB" baseline="0" dirty="0" smtClean="0"/>
                        <a:t> family background affects students attainment</a:t>
                      </a:r>
                      <a:endParaRPr lang="en-GB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Explain how students from</a:t>
                      </a:r>
                      <a:r>
                        <a:rPr lang="en-GB" baseline="0" dirty="0" smtClean="0"/>
                        <a:t> Afro-Caribbean background also attain high results</a:t>
                      </a:r>
                      <a:endParaRPr lang="en-GB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Explain</a:t>
                      </a:r>
                      <a:r>
                        <a:rPr lang="en-GB" baseline="0" dirty="0" smtClean="0"/>
                        <a:t> the tight-knit community and the effects of this on the student</a:t>
                      </a:r>
                      <a:endParaRPr lang="en-GB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Teachers expectations of Asian</a:t>
                      </a:r>
                      <a:r>
                        <a:rPr lang="en-GB" baseline="0" dirty="0" smtClean="0"/>
                        <a:t> students compared to Afro-Caribbean students</a:t>
                      </a:r>
                      <a:endParaRPr lang="en-GB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Describe the rejection of racism thesis</a:t>
                      </a:r>
                      <a:endParaRPr lang="en-GB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Explain that white students do not have tight-knit also attain high</a:t>
                      </a:r>
                      <a:r>
                        <a:rPr lang="en-GB" baseline="0" dirty="0" smtClean="0"/>
                        <a:t> results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Discuss the Swann Report’s findings</a:t>
                      </a:r>
                      <a:endParaRPr lang="en-GB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Explain Fuller’s theory of the Afro-Caribbean student focusing on group identity rather than academic attainment</a:t>
                      </a:r>
                      <a:endParaRPr lang="en-GB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199</TotalTime>
  <Words>572</Words>
  <Application>Microsoft Office PowerPoint</Application>
  <PresentationFormat>On-screen Show (4:3)</PresentationFormat>
  <Paragraphs>47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Ethnicity and achievement </vt:lpstr>
      <vt:lpstr>Under achievement and race  </vt:lpstr>
      <vt:lpstr>Language and cultural differences </vt:lpstr>
      <vt:lpstr>Family and Socialisation  </vt:lpstr>
      <vt:lpstr>Race inside schools  </vt:lpstr>
      <vt:lpstr>Reasons for the relatively better performance of Asians compared to children of Afro-Caribbean origin </vt:lpstr>
      <vt:lpstr>Tasks </vt:lpstr>
      <vt:lpstr>Tasks </vt:lpstr>
      <vt:lpstr>Evaluate the idea that the family background is the most important aspect in explaining why ethnic minorities underachieve at school.  (10 marks)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Ethnicity and achievement</dc:title>
  <dc:creator>Farida</dc:creator>
  <cp:lastModifiedBy>fkerr</cp:lastModifiedBy>
  <cp:revision>14</cp:revision>
  <dcterms:created xsi:type="dcterms:W3CDTF">2009-11-13T11:21:21Z</dcterms:created>
  <dcterms:modified xsi:type="dcterms:W3CDTF">2009-11-26T10:43:24Z</dcterms:modified>
</cp:coreProperties>
</file>